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3" r:id="rId3"/>
    <p:sldId id="346" r:id="rId4"/>
    <p:sldId id="342" r:id="rId5"/>
    <p:sldId id="343" r:id="rId6"/>
    <p:sldId id="344" r:id="rId7"/>
    <p:sldId id="379" r:id="rId8"/>
    <p:sldId id="345" r:id="rId9"/>
    <p:sldId id="358" r:id="rId10"/>
    <p:sldId id="314" r:id="rId11"/>
    <p:sldId id="350" r:id="rId12"/>
    <p:sldId id="351" r:id="rId13"/>
    <p:sldId id="352" r:id="rId14"/>
    <p:sldId id="359" r:id="rId15"/>
    <p:sldId id="353" r:id="rId16"/>
    <p:sldId id="336" r:id="rId17"/>
    <p:sldId id="357" r:id="rId18"/>
    <p:sldId id="362" r:id="rId19"/>
    <p:sldId id="360" r:id="rId20"/>
    <p:sldId id="349" r:id="rId21"/>
    <p:sldId id="364" r:id="rId22"/>
    <p:sldId id="330" r:id="rId23"/>
    <p:sldId id="257" r:id="rId24"/>
    <p:sldId id="334" r:id="rId25"/>
    <p:sldId id="333" r:id="rId26"/>
    <p:sldId id="263" r:id="rId27"/>
    <p:sldId id="261" r:id="rId28"/>
    <p:sldId id="258" r:id="rId29"/>
    <p:sldId id="338" r:id="rId30"/>
    <p:sldId id="264" r:id="rId31"/>
    <p:sldId id="269" r:id="rId32"/>
    <p:sldId id="268" r:id="rId33"/>
    <p:sldId id="339" r:id="rId34"/>
    <p:sldId id="377" r:id="rId35"/>
    <p:sldId id="378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65" r:id="rId47"/>
    <p:sldId id="380" r:id="rId48"/>
    <p:sldId id="322" r:id="rId49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87" d="100"/>
          <a:sy n="87" d="100"/>
        </p:scale>
        <p:origin x="-175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D8CEF6-FA3A-DE46-91EA-16BEFB9EEE4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3603A7C-4BFD-0942-ACE5-B49507E18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01/10/12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dbaeli/ez18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s.oracle.com/darcy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JDK </a:t>
            </a:r>
            <a:r>
              <a:rPr lang="en-US" dirty="0" smtClean="0"/>
              <a:t>default </a:t>
            </a:r>
            <a:r>
              <a:rPr lang="en-US" dirty="0" smtClean="0"/>
              <a:t>tooling to: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Usable for Texts</a:t>
            </a:r>
            <a:r>
              <a:rPr lang="en-US" dirty="0" smtClean="0"/>
              <a:t>, but also CSS and 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Tooling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templating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files with naming pattern</a:t>
            </a:r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676400" y="3429000"/>
            <a:ext cx="3280182" cy="1371600"/>
            <a:chOff x="1676400" y="3429000"/>
            <a:chExt cx="3280182" cy="137160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427738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42672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0346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09739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cxnSp>
          <p:nvCxnSpPr>
            <p:cNvPr id="8" name="Connecteur droit avec flèche 7"/>
            <p:cNvCxnSpPr>
              <a:stCxn id="6" idx="0"/>
              <a:endCxn id="4" idx="2"/>
            </p:cNvCxnSpPr>
            <p:nvPr/>
          </p:nvCxnSpPr>
          <p:spPr>
            <a:xfrm flipV="1">
              <a:off x="2463209" y="3810000"/>
              <a:ext cx="663837" cy="4673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1" idx="0"/>
              <a:endCxn id="5" idx="2"/>
            </p:cNvCxnSpPr>
            <p:nvPr/>
          </p:nvCxnSpPr>
          <p:spPr>
            <a:xfrm flipH="1" flipV="1">
              <a:off x="3676439" y="3810000"/>
              <a:ext cx="604317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</a:p>
          <a:p>
            <a:r>
              <a:rPr lang="en-US" dirty="0" smtClean="0"/>
              <a:t>format(“&lt;pattern&gt;”,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/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.properties issues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code</a:t>
            </a:r>
          </a:p>
          <a:p>
            <a:pPr lvl="1"/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warning on unused or wrong 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382000" cy="160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</a:t>
            </a:r>
            <a:r>
              <a:rPr lang="en-US" b="1" dirty="0" smtClean="0">
                <a:solidFill>
                  <a:srgbClr val="F79646"/>
                </a:solidFill>
              </a:rPr>
              <a:t>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</a:t>
            </a:r>
            <a:r>
              <a:rPr lang="en-US" b="1" dirty="0" smtClean="0">
                <a:solidFill>
                  <a:srgbClr val="F79646"/>
                </a:solidFill>
              </a:rPr>
              <a:t>z18n : 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</a:t>
            </a:r>
            <a:r>
              <a:rPr lang="en-US" dirty="0" smtClean="0"/>
              <a:t>representing each </a:t>
            </a:r>
            <a:r>
              <a:rPr lang="en-US" dirty="0" smtClean="0"/>
              <a:t>.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The methods acts as keys</a:t>
            </a:r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Messages.properties</a:t>
            </a:r>
            <a:endParaRPr lang="en-US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New Annotations in the code 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</a:t>
            </a:r>
            <a:r>
              <a:rPr lang="en-US" dirty="0" smtClean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We called that ez18n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mobile support in 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6504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MobileMessages.properties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DesktopMessages.properties</a:t>
            </a:r>
            <a:endParaRPr lang="en-US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013371"/>
          </a:xfrm>
          <a:ln/>
        </p:spPr>
        <p:txBody>
          <a:bodyPr anchor="ctr"/>
          <a:lstStyle/>
          <a:p>
            <a:r>
              <a:rPr lang="en-US" sz="3700" b="1" dirty="0" smtClean="0">
                <a:solidFill>
                  <a:srgbClr val="F79646"/>
                </a:solidFill>
              </a:rPr>
              <a:t>Speakers</a:t>
            </a:r>
            <a:endParaRPr lang="en-US" sz="3700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</a:t>
            </a:r>
            <a:r>
              <a:rPr lang="fr-FR" sz="2300" dirty="0" smtClean="0"/>
              <a:t>dbaeli - Dimitri BAELI</a:t>
            </a:r>
            <a:endParaRPr lang="fr-FR" sz="23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</a:t>
            </a:r>
            <a:r>
              <a:rPr lang="fr-FR" sz="2300" dirty="0" err="1" smtClean="0"/>
              <a:t>gdigugli</a:t>
            </a:r>
            <a:r>
              <a:rPr lang="fr-FR" sz="2300" dirty="0" smtClean="0"/>
              <a:t> - Gilles Di </a:t>
            </a:r>
            <a:r>
              <a:rPr lang="fr-FR" sz="2300" dirty="0" err="1" smtClean="0"/>
              <a:t>Guglielmo</a:t>
            </a:r>
            <a:endParaRPr lang="fr-FR" sz="23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Multiple </a:t>
            </a:r>
            <a:r>
              <a:rPr lang="fr-FR" b="1" dirty="0" err="1" smtClean="0">
                <a:solidFill>
                  <a:srgbClr val="F79646"/>
                </a:solidFill>
              </a:rPr>
              <a:t>kind</a:t>
            </a:r>
            <a:r>
              <a:rPr lang="fr-FR" b="1" dirty="0" smtClean="0">
                <a:solidFill>
                  <a:srgbClr val="F79646"/>
                </a:solidFill>
              </a:rPr>
              <a:t> of </a:t>
            </a:r>
            <a:r>
              <a:rPr lang="fr-FR" b="1" dirty="0" smtClean="0">
                <a:solidFill>
                  <a:srgbClr val="F79646"/>
                </a:solidFill>
              </a:rPr>
              <a:t>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display</a:t>
            </a:r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Kind </a:t>
            </a:r>
            <a:r>
              <a:rPr lang="en-US" dirty="0" smtClean="0"/>
              <a:t>of old-school pre-</a:t>
            </a:r>
            <a:r>
              <a:rPr lang="en-US" dirty="0" smtClean="0"/>
              <a:t>processing</a:t>
            </a:r>
          </a:p>
          <a:p>
            <a:r>
              <a:rPr lang="en-US" dirty="0" smtClean="0"/>
              <a:t>Standard in JDK6</a:t>
            </a:r>
            <a:r>
              <a:rPr lang="en-US" dirty="0"/>
              <a:t>+ (JSR </a:t>
            </a:r>
            <a:r>
              <a:rPr lang="en-US" dirty="0" smtClean="0"/>
              <a:t>269)</a:t>
            </a:r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smtClean="0"/>
              <a:t>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Weak inheritance support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O</a:t>
            </a:r>
            <a:r>
              <a:rPr lang="fr-FR" dirty="0" smtClean="0">
                <a:latin typeface="Lucida Console" pitchFamily="49" charset="0"/>
              </a:rPr>
              <a:t>r 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We’re working for </a:t>
            </a:r>
          </a:p>
          <a:p>
            <a:pPr algn="ctr"/>
            <a:r>
              <a:rPr lang="fr-FR" sz="3600" dirty="0" smtClean="0"/>
              <a:t>A</a:t>
            </a:r>
            <a:r>
              <a:rPr lang="en-US" sz="3600" dirty="0" smtClean="0"/>
              <a:t> French </a:t>
            </a:r>
            <a:r>
              <a:rPr lang="en-US" sz="3600" dirty="0" smtClean="0"/>
              <a:t>Insurance Aggregator</a:t>
            </a:r>
            <a:endParaRPr lang="en-US" sz="3600" dirty="0"/>
          </a:p>
        </p:txBody>
      </p:sp>
      <p:pic>
        <p:nvPicPr>
          <p:cNvPr id="4" name="Image 3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667000"/>
            <a:ext cx="6534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One </a:t>
            </a:r>
            <a:r>
              <a:rPr lang="en-US" dirty="0" smtClean="0"/>
              <a:t>phase :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</a:t>
            </a:r>
            <a:r>
              <a:rPr lang="en-US" dirty="0" smtClean="0"/>
              <a:t>) 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</a:t>
            </a:r>
            <a:r>
              <a:rPr lang="en-US" dirty="0" smtClean="0"/>
              <a:t>phases : “</a:t>
            </a:r>
            <a:r>
              <a:rPr lang="en-US" dirty="0" err="1" smtClean="0"/>
              <a:t>proc:only</a:t>
            </a:r>
            <a:r>
              <a:rPr lang="en-US" dirty="0" smtClean="0"/>
              <a:t>”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built-in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parallel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 smtClean="0"/>
              <a:t>Because </a:t>
            </a:r>
            <a:r>
              <a:rPr lang="en-US" sz="2800" dirty="0" err="1" smtClean="0"/>
              <a:t>javac</a:t>
            </a:r>
            <a:r>
              <a:rPr lang="en-US" sz="2800" dirty="0" smtClean="0"/>
              <a:t> </a:t>
            </a:r>
            <a:r>
              <a:rPr lang="en-US" sz="2800" dirty="0"/>
              <a:t>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</a:t>
            </a:r>
            <a:r>
              <a:rPr lang="en-US" dirty="0" smtClean="0"/>
              <a:t>code </a:t>
            </a:r>
            <a:r>
              <a:rPr lang="en-US" dirty="0" smtClean="0"/>
              <a:t>&amp; </a:t>
            </a:r>
            <a:r>
              <a:rPr lang="en-US" dirty="0" smtClean="0"/>
              <a:t>Generate </a:t>
            </a:r>
            <a:r>
              <a:rPr lang="en-US" dirty="0" smtClean="0"/>
              <a:t>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</a:t>
            </a:r>
            <a:r>
              <a:rPr lang="en-US" dirty="0" smtClean="0"/>
              <a:t>generated code </a:t>
            </a:r>
            <a:endParaRPr lang="en-US" dirty="0" smtClean="0"/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</a:t>
            </a:r>
            <a:r>
              <a:rPr lang="en-US" dirty="0" smtClean="0"/>
              <a:t>compact</a:t>
            </a:r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Go deep in APT usage</a:t>
            </a:r>
            <a:br>
              <a:rPr lang="en-US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 with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The Stock-</a:t>
            </a:r>
            <a:r>
              <a:rPr lang="fr-FR" dirty="0" err="1" smtClean="0"/>
              <a:t>watcher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on</a:t>
            </a:r>
          </a:p>
          <a:p>
            <a:pPr lvl="1"/>
            <a:r>
              <a:rPr lang="fr-FR" dirty="0" smtClean="0">
                <a:hlinkClick r:id="rId2"/>
              </a:rPr>
              <a:t>http://github.com/dbaeli/ez18n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In the ez18n</a:t>
            </a:r>
            <a:r>
              <a:rPr lang="fr-FR" dirty="0"/>
              <a:t>-</a:t>
            </a:r>
            <a:r>
              <a:rPr lang="fr-FR" dirty="0" smtClean="0"/>
              <a:t>webapp module</a:t>
            </a:r>
          </a:p>
          <a:p>
            <a:r>
              <a:rPr lang="fr-FR" dirty="0" err="1" smtClean="0"/>
              <a:t>With</a:t>
            </a:r>
            <a:r>
              <a:rPr lang="fr-FR" dirty="0"/>
              <a:t> </a:t>
            </a:r>
            <a:r>
              <a:rPr lang="fr-FR" dirty="0" smtClean="0"/>
              <a:t>a desktop browser</a:t>
            </a:r>
          </a:p>
          <a:p>
            <a:r>
              <a:rPr lang="fr-FR" dirty="0" err="1" smtClean="0"/>
              <a:t>With</a:t>
            </a:r>
            <a:r>
              <a:rPr lang="fr-FR" dirty="0" smtClean="0"/>
              <a:t> a mobile browser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3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11313" y="3189288"/>
            <a:ext cx="5638800" cy="29067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implementations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java.util.ServiceLoader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362723" cy="185889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3" y="1570936"/>
            <a:ext cx="6553993" cy="82522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en angle 7"/>
          <p:cNvCxnSpPr>
            <a:stCxn id="4" idx="2"/>
            <a:endCxn id="16" idx="1"/>
          </p:cNvCxnSpPr>
          <p:nvPr/>
        </p:nvCxnSpPr>
        <p:spPr>
          <a:xfrm rot="16200000" flipH="1">
            <a:off x="2368325" y="2772134"/>
            <a:ext cx="711241" cy="16279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1027" idx="2"/>
            <a:endCxn id="16" idx="0"/>
          </p:cNvCxnSpPr>
          <p:nvPr/>
        </p:nvCxnSpPr>
        <p:spPr>
          <a:xfrm rot="5400000">
            <a:off x="4532141" y="2434199"/>
            <a:ext cx="1071413" cy="9953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0" y="4842879"/>
            <a:ext cx="5352168" cy="94832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3537929" y="3467578"/>
            <a:ext cx="2064490" cy="9483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en angle 21"/>
          <p:cNvCxnSpPr>
            <a:stCxn id="16" idx="2"/>
            <a:endCxn id="1028" idx="0"/>
          </p:cNvCxnSpPr>
          <p:nvPr/>
        </p:nvCxnSpPr>
        <p:spPr>
          <a:xfrm rot="5400000">
            <a:off x="4166980" y="4439684"/>
            <a:ext cx="426980" cy="3794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488315" y="3522708"/>
            <a:ext cx="216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Maven, </a:t>
            </a:r>
            <a:r>
              <a:rPr lang="en-US" sz="2400" b="1" dirty="0"/>
              <a:t>j</a:t>
            </a:r>
            <a:r>
              <a:rPr lang="en-US" sz="2400" b="1" dirty="0" smtClean="0"/>
              <a:t>avac</a:t>
            </a:r>
          </a:p>
          <a:p>
            <a:pPr algn="ctr"/>
            <a:r>
              <a:rPr lang="en-US" sz="2400" b="1" dirty="0" smtClean="0"/>
              <a:t>Injection &amp; APT</a:t>
            </a:r>
            <a:endParaRPr lang="en-US" sz="2400" b="1" dirty="0"/>
          </a:p>
        </p:txBody>
      </p:sp>
      <p:cxnSp>
        <p:nvCxnSpPr>
          <p:cNvPr id="24" name="Connecteur en angle 23"/>
          <p:cNvCxnSpPr>
            <a:stCxn id="1026" idx="1"/>
            <a:endCxn id="6" idx="3"/>
          </p:cNvCxnSpPr>
          <p:nvPr/>
        </p:nvCxnSpPr>
        <p:spPr>
          <a:xfrm rot="10800000" flipV="1">
            <a:off x="5652039" y="3293269"/>
            <a:ext cx="390385" cy="6449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23" y="2971800"/>
            <a:ext cx="2833688" cy="64293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4343400" cy="236220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 smtClean="0">
                <a:solidFill>
                  <a:srgbClr val="F79646"/>
                </a:solidFill>
              </a:rPr>
              <a:t>If you’d like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a JSR for ez18n</a:t>
            </a:r>
            <a:r>
              <a:rPr lang="en-US" b="1" dirty="0">
                <a:solidFill>
                  <a:srgbClr val="F79646"/>
                </a:solidFill>
              </a:rPr>
              <a:t/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please tell us !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10400" y="3733800"/>
            <a:ext cx="18751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</a:t>
            </a:r>
            <a:r>
              <a:rPr lang="en-US" dirty="0" smtClean="0"/>
              <a:t>z18n =</a:t>
            </a:r>
          </a:p>
          <a:p>
            <a:r>
              <a:rPr lang="en-US" dirty="0" smtClean="0"/>
              <a:t>@Message</a:t>
            </a:r>
          </a:p>
          <a:p>
            <a:r>
              <a:rPr lang="en-US" dirty="0"/>
              <a:t>@</a:t>
            </a:r>
            <a:r>
              <a:rPr lang="en-US" dirty="0" err="1" smtClean="0"/>
              <a:t>MessageBundle</a:t>
            </a:r>
            <a:endParaRPr lang="en-US" dirty="0" smtClean="0"/>
          </a:p>
          <a:p>
            <a:r>
              <a:rPr lang="en-US" dirty="0" smtClean="0"/>
              <a:t>Set of Processors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815"/>
            <a:ext cx="8229600" cy="1143000"/>
          </a:xfrm>
        </p:spPr>
        <p:txBody>
          <a:bodyPr/>
          <a:lstStyle/>
          <a:p>
            <a:r>
              <a:rPr lang="fr-FR" dirty="0" smtClean="0"/>
              <a:t>APT </a:t>
            </a:r>
            <a:r>
              <a:rPr lang="fr-FR" dirty="0" err="1" smtClean="0"/>
              <a:t>virtual</a:t>
            </a:r>
            <a:r>
              <a:rPr lang="fr-FR" dirty="0" smtClean="0"/>
              <a:t> mini-</a:t>
            </a:r>
            <a:r>
              <a:rPr lang="fr-FR" dirty="0" err="1"/>
              <a:t>t</a:t>
            </a:r>
            <a:r>
              <a:rPr lang="fr-FR" dirty="0" err="1" smtClean="0"/>
              <a:t>rack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19201"/>
            <a:ext cx="8001000" cy="3962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Sessions</a:t>
            </a:r>
            <a:endParaRPr lang="en-US" dirty="0"/>
          </a:p>
          <a:p>
            <a:pPr lvl="1"/>
            <a:r>
              <a:rPr lang="en-US" b="1" dirty="0"/>
              <a:t>Advanced Annotation Processing with JSR </a:t>
            </a:r>
            <a:r>
              <a:rPr lang="en-US" b="1" dirty="0" smtClean="0"/>
              <a:t>269</a:t>
            </a:r>
            <a:endParaRPr lang="en-US" dirty="0"/>
          </a:p>
          <a:p>
            <a:pPr lvl="2"/>
            <a:r>
              <a:rPr lang="en-US" dirty="0" err="1" smtClean="0"/>
              <a:t>Jaroslav</a:t>
            </a:r>
            <a:r>
              <a:rPr lang="en-US" dirty="0" smtClean="0"/>
              <a:t> </a:t>
            </a:r>
            <a:r>
              <a:rPr lang="en-US" dirty="0" err="1"/>
              <a:t>Tulach</a:t>
            </a:r>
            <a:endParaRPr lang="en-US" dirty="0"/>
          </a:p>
          <a:p>
            <a:pPr lvl="1"/>
            <a:r>
              <a:rPr lang="en-US" b="1" dirty="0"/>
              <a:t>Build Your Own Type System for Fun and </a:t>
            </a:r>
            <a:r>
              <a:rPr lang="en-US" b="1" dirty="0" smtClean="0"/>
              <a:t>Profit</a:t>
            </a:r>
            <a:endParaRPr lang="en-US" dirty="0"/>
          </a:p>
          <a:p>
            <a:pPr lvl="2"/>
            <a:r>
              <a:rPr lang="en-US" dirty="0" smtClean="0"/>
              <a:t>Werner </a:t>
            </a:r>
            <a:r>
              <a:rPr lang="en-US" dirty="0" err="1"/>
              <a:t>Dietl</a:t>
            </a:r>
            <a:r>
              <a:rPr lang="en-US" dirty="0"/>
              <a:t> and Michael Ernst</a:t>
            </a:r>
          </a:p>
          <a:p>
            <a:pPr lvl="1"/>
            <a:r>
              <a:rPr lang="en-US" b="1" dirty="0" smtClean="0"/>
              <a:t>Annotations </a:t>
            </a:r>
            <a:r>
              <a:rPr lang="en-US" b="1" dirty="0"/>
              <a:t>and Annotation Processing: What’s New in JDK 8</a:t>
            </a:r>
            <a:r>
              <a:rPr lang="en-US" b="1" dirty="0" smtClean="0"/>
              <a:t>?</a:t>
            </a:r>
          </a:p>
          <a:p>
            <a:pPr lvl="2"/>
            <a:r>
              <a:rPr lang="en-US" dirty="0" smtClean="0"/>
              <a:t>Joel </a:t>
            </a:r>
            <a:r>
              <a:rPr lang="en-US" dirty="0" err="1"/>
              <a:t>Borggrén</a:t>
            </a:r>
            <a:r>
              <a:rPr lang="en-US" dirty="0"/>
              <a:t>-Franck</a:t>
            </a:r>
          </a:p>
          <a:p>
            <a:pPr lvl="1"/>
            <a:r>
              <a:rPr lang="en-US" b="1" dirty="0" smtClean="0"/>
              <a:t>Hack into Your Compiler!</a:t>
            </a:r>
            <a:endParaRPr lang="en-US" dirty="0"/>
          </a:p>
          <a:p>
            <a:pPr lvl="2"/>
            <a:r>
              <a:rPr lang="en-US" dirty="0" err="1" smtClean="0"/>
              <a:t>Jaroslav</a:t>
            </a:r>
            <a:r>
              <a:rPr lang="en-US" dirty="0" smtClean="0"/>
              <a:t> </a:t>
            </a:r>
            <a:r>
              <a:rPr lang="en-US" dirty="0" err="1"/>
              <a:t>Tulach</a:t>
            </a:r>
            <a:endParaRPr lang="en-US" dirty="0"/>
          </a:p>
          <a:p>
            <a:pPr lvl="1"/>
            <a:r>
              <a:rPr lang="en-US" b="1" dirty="0"/>
              <a:t>Writing Annotation Processors to Aid Your Development </a:t>
            </a:r>
            <a:r>
              <a:rPr lang="en-US" b="1" dirty="0" smtClean="0"/>
              <a:t>Process</a:t>
            </a:r>
            <a:endParaRPr lang="en-US" b="1" dirty="0"/>
          </a:p>
          <a:p>
            <a:pPr lvl="2"/>
            <a:r>
              <a:rPr lang="en-US" dirty="0" smtClean="0"/>
              <a:t>Ian Robertson</a:t>
            </a:r>
          </a:p>
          <a:p>
            <a:pPr lvl="2"/>
            <a:endParaRPr lang="en-US" dirty="0"/>
          </a:p>
          <a:p>
            <a:r>
              <a:rPr lang="fr-FR" dirty="0" err="1"/>
              <a:t>Thanks</a:t>
            </a:r>
            <a:r>
              <a:rPr lang="fr-FR" dirty="0"/>
              <a:t> to </a:t>
            </a:r>
          </a:p>
          <a:p>
            <a:pPr lvl="1"/>
            <a:r>
              <a:rPr lang="pl-PL" dirty="0"/>
              <a:t>Joseph D. </a:t>
            </a:r>
            <a:r>
              <a:rPr lang="pl-PL" dirty="0" err="1"/>
              <a:t>Darcy</a:t>
            </a:r>
            <a:r>
              <a:rPr lang="pl-PL" dirty="0"/>
              <a:t> (APT spec </a:t>
            </a:r>
            <a:r>
              <a:rPr lang="pl-PL" dirty="0" err="1"/>
              <a:t>lead</a:t>
            </a:r>
            <a:r>
              <a:rPr lang="en-US" dirty="0" smtClean="0"/>
              <a:t>) - </a:t>
            </a:r>
            <a:r>
              <a:rPr lang="pl-PL" sz="2000" dirty="0">
                <a:hlinkClick r:id="rId2"/>
              </a:rPr>
              <a:t>https://blogs.oracle.com/darcy/</a:t>
            </a:r>
            <a:endParaRPr lang="en-US" dirty="0"/>
          </a:p>
          <a:p>
            <a:pPr marL="914400" lvl="2" indent="0">
              <a:buNone/>
            </a:pPr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2717" y="5181600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“As </a:t>
            </a:r>
            <a:r>
              <a:rPr lang="en-US" dirty="0"/>
              <a:t>the lead engineer </a:t>
            </a:r>
            <a:r>
              <a:rPr lang="en-US" dirty="0" smtClean="0"/>
              <a:t>on JSR </a:t>
            </a:r>
            <a:r>
              <a:rPr lang="en-US" dirty="0"/>
              <a:t>269 in JDK 6, I'd be heartened to see greater adoption and use of annotation processing by Java developers</a:t>
            </a:r>
            <a:r>
              <a:rPr lang="en-US" dirty="0" smtClean="0"/>
              <a:t>.” </a:t>
            </a:r>
            <a:r>
              <a:rPr lang="pl-PL" dirty="0"/>
              <a:t>Joseph D. </a:t>
            </a:r>
            <a:r>
              <a:rPr lang="pl-PL" dirty="0" err="1" smtClean="0"/>
              <a:t>Darcy</a:t>
            </a:r>
            <a:r>
              <a:rPr lang="pl-PL" dirty="0" smtClean="0"/>
              <a:t> </a:t>
            </a:r>
            <a:r>
              <a:rPr lang="en-US" dirty="0" smtClean="0"/>
              <a:t>(Oracle)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40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2057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In the search of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dirty="0" smtClean="0">
                <a:solidFill>
                  <a:srgbClr val="F79646"/>
                </a:solidFill>
              </a:rPr>
              <a:t>Effective content </a:t>
            </a:r>
            <a:r>
              <a:rPr lang="en-US" b="1" dirty="0" smtClean="0">
                <a:solidFill>
                  <a:srgbClr val="F79646"/>
                </a:solidFill>
              </a:rPr>
              <a:t>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</a:t>
            </a:r>
            <a:r>
              <a:rPr lang="fr-FR" b="1" dirty="0" smtClean="0">
                <a:solidFill>
                  <a:srgbClr val="F79646"/>
                </a:solidFill>
              </a:rPr>
              <a:t>story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using </a:t>
            </a:r>
            <a:r>
              <a:rPr lang="en-US" b="1" u="sng" dirty="0" smtClean="0">
                <a:solidFill>
                  <a:srgbClr val="F79646"/>
                </a:solidFill>
              </a:rPr>
              <a:t>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patterns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4160113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</a:t>
            </a:r>
            <a:r>
              <a:rPr lang="en-US" sz="2400" dirty="0" err="1" smtClean="0"/>
              <a:t>MessageBundle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Dedicated APT Processors</a:t>
            </a:r>
            <a:endParaRPr lang="en-US" sz="24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2057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for text 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12905</TotalTime>
  <Words>1273</Words>
  <Application>Microsoft Macintosh PowerPoint</Application>
  <PresentationFormat>Présentation à l'écran (4:3)</PresentationFormat>
  <Paragraphs>275</Paragraphs>
  <Slides>48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Multi-device Content Display &amp;  Smart Use of Annotation Processing</vt:lpstr>
      <vt:lpstr>Speakers</vt:lpstr>
      <vt:lpstr>Présentation PowerPoint</vt:lpstr>
      <vt:lpstr>mobile &amp; desktop</vt:lpstr>
      <vt:lpstr>mobile &amp; desktop</vt:lpstr>
      <vt:lpstr>mobile &amp; desktop</vt:lpstr>
      <vt:lpstr>In the search of  Effective content display</vt:lpstr>
      <vt:lpstr>The story</vt:lpstr>
      <vt:lpstr>Improved i18n for text display</vt:lpstr>
      <vt:lpstr>Java i18n pattern</vt:lpstr>
      <vt:lpstr>java.util.ResourceBundle</vt:lpstr>
      <vt:lpstr>java.util.MessageFormat</vt:lpstr>
      <vt:lpstr>.properties issues</vt:lpstr>
      <vt:lpstr>Improved i18n</vt:lpstr>
      <vt:lpstr>Ez18n : improved i18n</vt:lpstr>
      <vt:lpstr>Annotations and Code generation</vt:lpstr>
      <vt:lpstr>Improved i18n benefits</vt:lpstr>
      <vt:lpstr>Extend this pattern for Multi-display</vt:lpstr>
      <vt:lpstr>Extended to displays</vt:lpstr>
      <vt:lpstr>Multiple kind of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Similarities with java.lang.reflect</vt:lpstr>
      <vt:lpstr>Processor code sample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APT usage  with Ez18n</vt:lpstr>
      <vt:lpstr>Demo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you’d like  a JSR for ez18n please tell us !</vt:lpstr>
      <vt:lpstr>APT virtual mini-track </vt:lpstr>
      <vt:lpstr>Ez18n is on GitHub. Just fork it 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gdu</dc:creator>
  <cp:lastModifiedBy>Dimitri</cp:lastModifiedBy>
  <cp:revision>397</cp:revision>
  <cp:lastPrinted>2012-09-17T12:46:17Z</cp:lastPrinted>
  <dcterms:created xsi:type="dcterms:W3CDTF">2012-06-10T16:50:33Z</dcterms:created>
  <dcterms:modified xsi:type="dcterms:W3CDTF">2012-10-01T02:41:16Z</dcterms:modified>
</cp:coreProperties>
</file>